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8" r:id="rId3"/>
    <p:sldId id="281" r:id="rId4"/>
    <p:sldId id="284" r:id="rId5"/>
    <p:sldId id="267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E72D-B369-482C-8E75-C72865680BD7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8A33-AB79-4A59-8D0A-F4B8D9D7D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7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31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9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3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3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74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0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0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5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12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68C5-D724-4B50-A561-B354F4A5D368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3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l="17000" t="14000" r="17000" b="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RMEP</a:t>
            </a:r>
            <a:r>
              <a:rPr lang="zh-CN" altLang="en-US" dirty="0" smtClean="0">
                <a:solidFill>
                  <a:schemeClr val="bg1"/>
                </a:solidFill>
              </a:rPr>
              <a:t>底盘运动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5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运动的级别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8992"/>
            <a:ext cx="10515600" cy="5539522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688984"/>
              </p:ext>
            </p:extLst>
          </p:nvPr>
        </p:nvGraphicFramePr>
        <p:xfrm>
          <a:off x="1419497" y="1891503"/>
          <a:ext cx="9309463" cy="3979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007"/>
                <a:gridCol w="1954135"/>
                <a:gridCol w="2132946"/>
                <a:gridCol w="2009482"/>
                <a:gridCol w="1861893"/>
              </a:tblGrid>
              <a:tr h="47862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</a:t>
                      </a:r>
                      <a:r>
                        <a:rPr lang="zh-CN" altLang="en-US" dirty="0" smtClean="0"/>
                        <a:t>电机转动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</a:t>
                      </a:r>
                      <a:r>
                        <a:rPr lang="zh-CN" altLang="en-US" dirty="0" smtClean="0"/>
                        <a:t>底盘运动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3.</a:t>
                      </a:r>
                      <a:r>
                        <a:rPr lang="zh-CN" altLang="en-US" dirty="0" smtClean="0"/>
                        <a:t>路径执行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</a:t>
                      </a:r>
                      <a:r>
                        <a:rPr lang="zh-CN" altLang="en-US" dirty="0" smtClean="0"/>
                        <a:t>路径规划</a:t>
                      </a:r>
                      <a:endParaRPr lang="zh-CN" altLang="en-US" dirty="0"/>
                    </a:p>
                  </a:txBody>
                  <a:tcPr/>
                </a:tc>
              </a:tr>
              <a:tr h="2006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描述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电机转动就会带来底盘的移动，但多个电机不会协同配合，机器人运动方向和速度不确定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通过底盘上多个电机的配合，确定底盘的移动方向和速度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通过多组底盘动作的结合，根据事先拟定的路径进行运动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根据用户需求自动计算出发位置与目标位置的间的路径</a:t>
                      </a:r>
                      <a:endParaRPr lang="zh-CN" altLang="en-US" sz="1800" dirty="0"/>
                    </a:p>
                  </a:txBody>
                  <a:tcPr/>
                </a:tc>
              </a:tr>
              <a:tr h="747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使用技术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电机的驱动、电机控制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运动学等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定位技术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路径规划算法、人工智能等</a:t>
                      </a:r>
                      <a:endParaRPr lang="zh-CN" altLang="en-US" sz="1800" dirty="0"/>
                    </a:p>
                  </a:txBody>
                  <a:tcPr/>
                </a:tc>
              </a:tr>
              <a:tr h="747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应用场景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做无规则运动的儿童玩具车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汽车、遥控车等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执行固定动作的工业机器人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自动驾驶、</a:t>
                      </a:r>
                      <a:endParaRPr lang="en-US" altLang="zh-CN" sz="1800" dirty="0" smtClean="0"/>
                    </a:p>
                    <a:p>
                      <a:pPr algn="ctr"/>
                      <a:r>
                        <a:rPr lang="zh-CN" altLang="en-US" sz="1800" dirty="0" smtClean="0"/>
                        <a:t>智能物流机器人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38200" y="6249182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个人见解，欢迎批评指正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9497" y="1367810"/>
            <a:ext cx="6973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电机转动，机器人就能动起来，但动起来和运动是不一样的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62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麦轮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底盘运动简析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35772" y="1958521"/>
            <a:ext cx="2554514" cy="3468916"/>
          </a:xfr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373" y="2174420"/>
            <a:ext cx="762000" cy="1143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28087" y="2174420"/>
            <a:ext cx="762000" cy="1143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61373" y="4020456"/>
            <a:ext cx="762000" cy="1143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87" y="4020456"/>
            <a:ext cx="762000" cy="1143000"/>
          </a:xfrm>
          <a:prstGeom prst="rect">
            <a:avLst/>
          </a:prstGeom>
        </p:spPr>
      </p:pic>
      <p:cxnSp>
        <p:nvCxnSpPr>
          <p:cNvPr id="35" name="直接箭头连接符 34"/>
          <p:cNvCxnSpPr/>
          <p:nvPr/>
        </p:nvCxnSpPr>
        <p:spPr>
          <a:xfrm flipH="1" flipV="1">
            <a:off x="6604013" y="240030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5172537" y="4249056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5400000" flipH="1" flipV="1">
            <a:off x="5488228" y="240030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5400000" flipH="1" flipV="1">
            <a:off x="6925145" y="4249055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下箭头 41"/>
          <p:cNvSpPr/>
          <p:nvPr/>
        </p:nvSpPr>
        <p:spPr>
          <a:xfrm rot="10800000">
            <a:off x="5922743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下箭头 42"/>
          <p:cNvSpPr/>
          <p:nvPr/>
        </p:nvSpPr>
        <p:spPr>
          <a:xfrm rot="10800000">
            <a:off x="6394460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 rot="10800000">
            <a:off x="5890993" y="4461964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 rot="10800000">
            <a:off x="6432560" y="4462418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内容占位符 2"/>
          <p:cNvSpPr txBox="1">
            <a:spLocks/>
          </p:cNvSpPr>
          <p:nvPr/>
        </p:nvSpPr>
        <p:spPr>
          <a:xfrm>
            <a:off x="8512629" y="1958521"/>
            <a:ext cx="2554514" cy="3468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230" y="2174420"/>
            <a:ext cx="762000" cy="1143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04944" y="2174420"/>
            <a:ext cx="762000" cy="1143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138230" y="4020456"/>
            <a:ext cx="762000" cy="11430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944" y="4020456"/>
            <a:ext cx="762000" cy="1143000"/>
          </a:xfrm>
          <a:prstGeom prst="rect">
            <a:avLst/>
          </a:prstGeom>
        </p:spPr>
      </p:pic>
      <p:sp>
        <p:nvSpPr>
          <p:cNvPr id="55" name="下箭头 54"/>
          <p:cNvSpPr/>
          <p:nvPr/>
        </p:nvSpPr>
        <p:spPr>
          <a:xfrm rot="10800000">
            <a:off x="9499600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下箭头 55"/>
          <p:cNvSpPr/>
          <p:nvPr/>
        </p:nvSpPr>
        <p:spPr>
          <a:xfrm>
            <a:off x="9971317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下箭头 56"/>
          <p:cNvSpPr/>
          <p:nvPr/>
        </p:nvSpPr>
        <p:spPr>
          <a:xfrm>
            <a:off x="9467850" y="4461964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 rot="10800000">
            <a:off x="10009417" y="4462418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箭头连接符 62"/>
          <p:cNvCxnSpPr/>
          <p:nvPr/>
        </p:nvCxnSpPr>
        <p:spPr>
          <a:xfrm rot="5400000" flipH="1" flipV="1">
            <a:off x="9066894" y="240030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rot="10800000" flipH="1" flipV="1">
            <a:off x="9066894" y="4576264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rot="5400000" flipH="1" flipV="1">
            <a:off x="10520140" y="4249055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rot="10800000" flipH="1" flipV="1">
            <a:off x="10505627" y="272415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内容占位符 2"/>
          <p:cNvSpPr txBox="1">
            <a:spLocks/>
          </p:cNvSpPr>
          <p:nvPr/>
        </p:nvSpPr>
        <p:spPr>
          <a:xfrm>
            <a:off x="1432378" y="1958521"/>
            <a:ext cx="2554514" cy="3468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77" name="下箭头 76"/>
          <p:cNvSpPr/>
          <p:nvPr/>
        </p:nvSpPr>
        <p:spPr>
          <a:xfrm rot="10800000">
            <a:off x="2419349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下箭头 77"/>
          <p:cNvSpPr/>
          <p:nvPr/>
        </p:nvSpPr>
        <p:spPr>
          <a:xfrm rot="10800000">
            <a:off x="2891064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6" y="2174420"/>
            <a:ext cx="762000" cy="1143000"/>
          </a:xfrm>
          <a:prstGeom prst="rect">
            <a:avLst/>
          </a:prstGeom>
        </p:spPr>
      </p:pic>
      <p:sp>
        <p:nvSpPr>
          <p:cNvPr id="79" name="下箭头 78"/>
          <p:cNvSpPr/>
          <p:nvPr/>
        </p:nvSpPr>
        <p:spPr>
          <a:xfrm rot="10800000">
            <a:off x="2380341" y="4461964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下箭头 79"/>
          <p:cNvSpPr/>
          <p:nvPr/>
        </p:nvSpPr>
        <p:spPr>
          <a:xfrm rot="10800000">
            <a:off x="2891065" y="4461964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428" y="2174420"/>
            <a:ext cx="762000" cy="114300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76" y="4020456"/>
            <a:ext cx="762000" cy="114300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428" y="4020456"/>
            <a:ext cx="762000" cy="1143000"/>
          </a:xfrm>
          <a:prstGeom prst="rect">
            <a:avLst/>
          </a:prstGeom>
        </p:spPr>
      </p:pic>
      <p:cxnSp>
        <p:nvCxnSpPr>
          <p:cNvPr id="88" name="直接箭头连接符 87"/>
          <p:cNvCxnSpPr/>
          <p:nvPr/>
        </p:nvCxnSpPr>
        <p:spPr>
          <a:xfrm flipV="1">
            <a:off x="2002976" y="2343150"/>
            <a:ext cx="0" cy="400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/>
          <p:nvPr/>
        </p:nvCxnSpPr>
        <p:spPr>
          <a:xfrm flipV="1">
            <a:off x="3444428" y="2343150"/>
            <a:ext cx="0" cy="400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/>
          <p:nvPr/>
        </p:nvCxnSpPr>
        <p:spPr>
          <a:xfrm flipV="1">
            <a:off x="1996177" y="4191905"/>
            <a:ext cx="0" cy="400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 flipV="1">
            <a:off x="3444428" y="4220480"/>
            <a:ext cx="0" cy="4000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2040221" y="54971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普通轮底盘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5428199" y="55000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麦轮底盘前进</a:t>
            </a:r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9009757" y="55000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麦轮底盘平移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21776" y="6417637"/>
            <a:ext cx="832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完整的运动学分析可参考：</a:t>
            </a:r>
            <a:r>
              <a:rPr lang="en-US" altLang="zh-CN" dirty="0" smtClean="0"/>
              <a:t>https</a:t>
            </a:r>
            <a:r>
              <a:rPr lang="en-US" altLang="zh-CN" dirty="0"/>
              <a:t>://www.cnblogs.com/FangLai-you/p/10867791.html</a:t>
            </a:r>
            <a:endParaRPr lang="zh-CN" altLang="en-US" dirty="0"/>
          </a:p>
        </p:txBody>
      </p:sp>
      <p:sp>
        <p:nvSpPr>
          <p:cNvPr id="4" name="下箭头 3"/>
          <p:cNvSpPr/>
          <p:nvPr/>
        </p:nvSpPr>
        <p:spPr>
          <a:xfrm rot="10800000">
            <a:off x="2483392" y="3389596"/>
            <a:ext cx="478073" cy="5370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下箭头 50"/>
          <p:cNvSpPr/>
          <p:nvPr/>
        </p:nvSpPr>
        <p:spPr>
          <a:xfrm rot="10800000">
            <a:off x="5998937" y="3389595"/>
            <a:ext cx="478073" cy="5370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下箭头 51"/>
          <p:cNvSpPr/>
          <p:nvPr/>
        </p:nvSpPr>
        <p:spPr>
          <a:xfrm rot="16200000">
            <a:off x="9550400" y="3381467"/>
            <a:ext cx="478073" cy="5370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7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底盘运动</a:t>
            </a:r>
            <a:r>
              <a:rPr lang="en-US" altLang="zh-CN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44380"/>
            <a:ext cx="10515600" cy="542158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112492"/>
              </p:ext>
            </p:extLst>
          </p:nvPr>
        </p:nvGraphicFramePr>
        <p:xfrm>
          <a:off x="1401898" y="1398588"/>
          <a:ext cx="9388203" cy="475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004"/>
                <a:gridCol w="2641600"/>
                <a:gridCol w="2781300"/>
                <a:gridCol w="2781299"/>
              </a:tblGrid>
              <a:tr h="41989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</a:t>
                      </a:r>
                      <a:r>
                        <a:rPr lang="zh-CN" altLang="en-US" dirty="0" smtClean="0"/>
                        <a:t>电机转动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</a:t>
                      </a:r>
                      <a:r>
                        <a:rPr lang="zh-CN" altLang="en-US" dirty="0" smtClean="0"/>
                        <a:t>底盘运动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3.</a:t>
                      </a:r>
                      <a:r>
                        <a:rPr lang="zh-CN" altLang="en-US" dirty="0" smtClean="0"/>
                        <a:t>路径执行</a:t>
                      </a:r>
                      <a:endParaRPr lang="zh-CN" altLang="en-US" dirty="0"/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描述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设置麦轮转速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设置底盘速度，立即生效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控制底盘运动当指定位置，坐标轴原点为当前位置</a:t>
                      </a:r>
                      <a:endParaRPr lang="zh-CN" alt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方法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drive_speed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x=0.0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y=0.0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z=0.0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timeout=None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drive_wheels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w2=0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w3=0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w4=0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timeout=None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r>
                        <a:rPr lang="pl-PL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pl-PL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x=0, y=0, z=0, xy_speed=0.5, z_speed=30</a:t>
                      </a:r>
                      <a:r>
                        <a:rPr lang="pl-PL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4877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参数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，右前麦轮速度，以车头方向前进旋转为正方向，单位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w2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，左前麦轮速度，以车头方向前进旋转为正方向，单位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w3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，左后麦轮速度，以车头方向前进旋转为正方向，单位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w4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，右后麦轮速度，以车头方向前进旋转为正方向，单位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float:(0,inf)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，超过指定时间内未收到麦轮转速指令，主动控制机器人停止，单位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altLang="zh-CN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float:[-3.5,3.5]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轴向运动速度即前进速度，单位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float:[-3.5,3.5]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轴向运动速度即横移速度，单位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float:[-600,600]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轴向运动速度即旋转速度，单位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°/s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float:(0,inf)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，超过指定时间内未收到麦轮转速指令，主动控制机器人停止，单位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[-5,5]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轴向运动距离，单位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[-5,5]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轴向运动距离，单位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[-1800,1800]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轴向旋转角度，单位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</a:p>
                    <a:p>
                      <a:r>
                        <a:rPr lang="en-US" altLang="zh-CN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xy_speed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[0.5,2]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  <a:p>
                      <a:r>
                        <a:rPr lang="en-US" altLang="zh-CN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z_speed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[10,540]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轴向旋转速度，单位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°/s</a:t>
                      </a:r>
                    </a:p>
                    <a:p>
                      <a:pPr algn="ctr"/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401898" y="955490"/>
            <a:ext cx="6973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底盘运动</a:t>
            </a:r>
            <a:r>
              <a:rPr lang="en-US" altLang="zh-CN" sz="2000" dirty="0" smtClean="0">
                <a:solidFill>
                  <a:schemeClr val="bg1"/>
                </a:solidFill>
              </a:rPr>
              <a:t>API</a:t>
            </a:r>
            <a:r>
              <a:rPr lang="zh-CN" altLang="en-US" sz="2000" dirty="0" smtClean="0">
                <a:solidFill>
                  <a:schemeClr val="bg1"/>
                </a:solidFill>
              </a:rPr>
              <a:t>位于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robomaster.chassis</a:t>
            </a:r>
            <a:r>
              <a:rPr lang="zh-CN" altLang="en-US" sz="2000" dirty="0" smtClean="0">
                <a:solidFill>
                  <a:schemeClr val="bg1"/>
                </a:solidFill>
              </a:rPr>
              <a:t>类中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611163"/>
            <a:ext cx="1129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底盘操作的</a:t>
            </a:r>
            <a:r>
              <a:rPr lang="en-US" altLang="zh-CN" sz="1200" dirty="0" smtClean="0"/>
              <a:t>Demo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https</a:t>
            </a:r>
            <a:r>
              <a:rPr lang="en-US" altLang="zh-CN" sz="1200" dirty="0"/>
              <a:t>://gitee.com/oy_tj/RMEPCourseDemo/blob/master/04%20%E6%9C%BA%E5%99%A8%E4%BA%BA%E8%BF%90%E5%8A%A8/Demo/ChassisDemo.ipynb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675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005" y="31956"/>
            <a:ext cx="3349592" cy="76252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</a:p>
        </p:txBody>
      </p:sp>
      <p:sp>
        <p:nvSpPr>
          <p:cNvPr id="22" name="矩形 21"/>
          <p:cNvSpPr/>
          <p:nvPr/>
        </p:nvSpPr>
        <p:spPr>
          <a:xfrm>
            <a:off x="971005" y="794480"/>
            <a:ext cx="10202091" cy="57456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正方形路径小车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沿一个正方形路径移动，执行时间在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20s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可以使用直行转向的方式也可以使用前后左右平移的方式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(3)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将“代码截图” 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小车运行的短视频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(20s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通过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群作业提交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结果样例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beae2d5c3dd762288f31db5c8b7fd0e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4930" y="3942894"/>
            <a:ext cx="3596642" cy="2023111"/>
          </a:xfrm>
          <a:prstGeom prst="rect">
            <a:avLst/>
          </a:prstGeom>
        </p:spPr>
      </p:pic>
      <p:pic>
        <p:nvPicPr>
          <p:cNvPr id="5" name="465e16c668accf5ff60c1a486954b88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94261" y="3942894"/>
            <a:ext cx="3596641" cy="202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4441</TotalTime>
  <Words>324</Words>
  <Application>Microsoft Office PowerPoint</Application>
  <PresentationFormat>宽屏</PresentationFormat>
  <Paragraphs>74</Paragraphs>
  <Slides>5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宋体</vt:lpstr>
      <vt:lpstr>微软雅黑</vt:lpstr>
      <vt:lpstr>Arial</vt:lpstr>
      <vt:lpstr>Calibri</vt:lpstr>
      <vt:lpstr>Calibri Light</vt:lpstr>
      <vt:lpstr>Office 主题</vt:lpstr>
      <vt:lpstr>RMEP底盘运动</vt:lpstr>
      <vt:lpstr>运动的级别</vt:lpstr>
      <vt:lpstr>麦轮底盘运动简析</vt:lpstr>
      <vt:lpstr>底盘运动API</vt:lpstr>
      <vt:lpstr>作业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开发环境搭建</dc:title>
  <dc:creator>oy tj</dc:creator>
  <cp:lastModifiedBy>oy tj</cp:lastModifiedBy>
  <cp:revision>118</cp:revision>
  <dcterms:created xsi:type="dcterms:W3CDTF">2021-02-06T01:22:41Z</dcterms:created>
  <dcterms:modified xsi:type="dcterms:W3CDTF">2021-10-06T03:22:37Z</dcterms:modified>
</cp:coreProperties>
</file>